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9" r:id="rId4"/>
    <p:sldId id="261" r:id="rId5"/>
    <p:sldId id="262" r:id="rId6"/>
    <p:sldId id="263" r:id="rId7"/>
    <p:sldId id="264" r:id="rId8"/>
    <p:sldId id="260" r:id="rId9"/>
    <p:sldId id="265" r:id="rId10"/>
    <p:sldId id="266" r:id="rId11"/>
    <p:sldId id="267" r:id="rId12"/>
    <p:sldId id="268" r:id="rId13"/>
    <p:sldId id="269" r:id="rId14"/>
    <p:sldId id="270" r:id="rId15"/>
    <p:sldId id="271" r:id="rId16"/>
    <p:sldId id="272" r:id="rId17"/>
    <p:sldId id="273" r:id="rId18"/>
    <p:sldId id="274" r:id="rId19"/>
    <p:sldId id="275" r:id="rId20"/>
    <p:sldId id="258" r:id="rId21"/>
    <p:sldId id="276" r:id="rId22"/>
    <p:sldId id="278" r:id="rId23"/>
    <p:sldId id="279" r:id="rId24"/>
    <p:sldId id="277"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16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785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55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69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38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582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25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76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57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79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747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610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81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537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460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903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64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32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2673D-174E-43D7-A145-FF4A97412D7E}" type="datetimeFigureOut">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559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54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694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48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2673D-174E-43D7-A145-FF4A97412D7E}"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2673D-174E-43D7-A145-FF4A97412D7E}" type="datetimeFigureOut">
              <a:rPr lang="en-US" smtClean="0"/>
              <a:pPr/>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02673D-174E-43D7-A145-FF4A97412D7E}" type="datetimeFigureOut">
              <a:rPr lang="en-US" smtClean="0"/>
              <a:pPr/>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2673D-174E-43D7-A145-FF4A97412D7E}" type="datetimeFigureOut">
              <a:rPr lang="en-US" smtClean="0"/>
              <a:pPr/>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673D-174E-43D7-A145-FF4A97412D7E}"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673D-174E-43D7-A145-FF4A97412D7E}" type="datetimeFigureOut">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1F750-CA35-431C-8E95-138360D858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2673D-174E-43D7-A145-FF4A97412D7E}" type="datetimeFigureOut">
              <a:rPr lang="en-US" smtClean="0"/>
              <a:pPr/>
              <a:t>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1F750-CA35-431C-8E95-138360D858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74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EC2EB-0F5A-4C5F-82A9-7BA0D198E3DF}" type="datetimeFigureOut">
              <a:rPr lang="en-US" smtClean="0">
                <a:solidFill>
                  <a:prstClr val="black">
                    <a:tint val="75000"/>
                  </a:prstClr>
                </a:solidFill>
              </a:rPr>
              <a:pPr/>
              <a:t>10/4/2018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43104-0060-42D3-9679-E0FFE92B2B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218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a:p>
        </p:txBody>
      </p:sp>
      <p:sp>
        <p:nvSpPr>
          <p:cNvPr id="3" name="Subtitle 2"/>
          <p:cNvSpPr>
            <a:spLocks noGrp="1"/>
          </p:cNvSpPr>
          <p:nvPr>
            <p:ph type="subTitle" idx="1"/>
          </p:nvPr>
        </p:nvSpPr>
        <p:spPr/>
        <p:txBody>
          <a:bodyPr/>
          <a:lstStyle/>
          <a:p>
            <a:endParaRPr lang="en-MY"/>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439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08002"/>
            <a:ext cx="90964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Akta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Hidupan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Liar, 2010</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Vertical Scroll 3"/>
          <p:cNvSpPr/>
          <p:nvPr/>
        </p:nvSpPr>
        <p:spPr>
          <a:xfrm>
            <a:off x="1066800" y="1295401"/>
            <a:ext cx="7772400" cy="5029200"/>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r>
              <a:rPr lang="ms-MY" sz="2400" b="1" i="1" dirty="0">
                <a:solidFill>
                  <a:schemeClr val="tx1"/>
                </a:solidFill>
              </a:rPr>
              <a:t>“Setiap individu ataupun syarikat yang melakukan sesuatu tindakan mengancam hidupan liar boleh didakwa di mahkamah dengan denda dalam bentuk wang tunai atau penjara atau kedua-duanya sekali bagi tujuan kemaslahatan dan pemeliharaan hidupan liar.”</a:t>
            </a:r>
            <a:endParaRPr lang="en-MY" sz="2400" b="1" dirty="0">
              <a:solidFill>
                <a:schemeClr val="tx1"/>
              </a:solidFill>
            </a:endParaRPr>
          </a:p>
        </p:txBody>
      </p:sp>
    </p:spTree>
    <p:extLst>
      <p:ext uri="{BB962C8B-B14F-4D97-AF65-F5344CB8AC3E}">
        <p14:creationId xmlns:p14="http://schemas.microsoft.com/office/powerpoint/2010/main" val="2293970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Anbiya</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107</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191000"/>
            <a:ext cx="8771384" cy="830997"/>
          </a:xfrm>
          <a:prstGeom prst="rect">
            <a:avLst/>
          </a:prstGeom>
          <a:solidFill>
            <a:schemeClr val="bg1"/>
          </a:solidFill>
        </p:spPr>
        <p:txBody>
          <a:bodyPr wrap="square">
            <a:spAutoFit/>
          </a:bodyPr>
          <a:lstStyle/>
          <a:p>
            <a:pPr algn="ctr"/>
            <a:r>
              <a:rPr lang="ms-MY" sz="2400" i="1" dirty="0"/>
              <a:t>“Dan tiadalah Kami </a:t>
            </a:r>
            <a:r>
              <a:rPr lang="ms-MY" sz="2400" i="1" dirty="0" err="1"/>
              <a:t>mengutuskan</a:t>
            </a:r>
            <a:r>
              <a:rPr lang="ms-MY" sz="2400" i="1" dirty="0"/>
              <a:t> kamu, melainkan untuk menjadi rahmat bagi sekalian alam”.</a:t>
            </a:r>
            <a:endParaRPr lang="en-MY" sz="2400" dirty="0"/>
          </a:p>
        </p:txBody>
      </p:sp>
      <p:sp>
        <p:nvSpPr>
          <p:cNvPr id="5" name="Rectangle 4"/>
          <p:cNvSpPr/>
          <p:nvPr/>
        </p:nvSpPr>
        <p:spPr>
          <a:xfrm>
            <a:off x="220216" y="2287250"/>
            <a:ext cx="8771384" cy="769441"/>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وَمَا أَرْسَلْنَاكَ إِلَّا رَحْمَةً لِّلْعَالَمِينَ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93970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238780"/>
            <a:ext cx="8744272" cy="523220"/>
          </a:xfrm>
          <a:prstGeom prst="rect">
            <a:avLst/>
          </a:prstGeom>
        </p:spPr>
        <p:txBody>
          <a:bodyPr wrap="square">
            <a:spAutoFit/>
          </a:bodyPr>
          <a:lstStyle/>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Islam </a:t>
            </a:r>
            <a:r>
              <a:rPr lang="en-US" sz="2800" dirty="0" err="1">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ebagai</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Alam</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257300" y="2209800"/>
            <a:ext cx="6553200" cy="8925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600" b="1" dirty="0" smtClean="0"/>
              <a:t>Rahmat untuk manusia, haiwan, tumbuh-tumbuhan dan apa sahaja </a:t>
            </a:r>
            <a:r>
              <a:rPr lang="ms-MY" sz="2600" b="1" dirty="0" err="1" smtClean="0"/>
              <a:t>mahkluk</a:t>
            </a:r>
            <a:endParaRPr lang="en-MY" sz="2600" b="1" dirty="0"/>
          </a:p>
        </p:txBody>
      </p:sp>
      <p:sp>
        <p:nvSpPr>
          <p:cNvPr id="5" name="Rectangle 4"/>
          <p:cNvSpPr/>
          <p:nvPr/>
        </p:nvSpPr>
        <p:spPr>
          <a:xfrm>
            <a:off x="1292926" y="3810000"/>
            <a:ext cx="6553200" cy="8925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ms-MY" sz="2600" b="1" dirty="0" smtClean="0"/>
              <a:t>Allah pernah memerintahkan Nabi </a:t>
            </a:r>
            <a:r>
              <a:rPr lang="ms-MY" sz="2600" b="1" dirty="0" err="1" smtClean="0"/>
              <a:t>Nuh</a:t>
            </a:r>
            <a:r>
              <a:rPr lang="ms-MY" sz="2600" b="1" dirty="0" smtClean="0"/>
              <a:t> untuk menyelamatkan haiwan-haiwan</a:t>
            </a:r>
            <a:endParaRPr lang="en-MY" sz="2600" b="1" dirty="0"/>
          </a:p>
        </p:txBody>
      </p:sp>
      <p:sp>
        <p:nvSpPr>
          <p:cNvPr id="6" name="Down Arrow 5"/>
          <p:cNvSpPr/>
          <p:nvPr/>
        </p:nvSpPr>
        <p:spPr>
          <a:xfrm>
            <a:off x="6858000" y="5105400"/>
            <a:ext cx="1905000" cy="1295400"/>
          </a:xfrm>
          <a:prstGeom prst="downArrow">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93970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Hud</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40</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191000"/>
            <a:ext cx="8771384" cy="2308324"/>
          </a:xfrm>
          <a:prstGeom prst="rect">
            <a:avLst/>
          </a:prstGeom>
          <a:solidFill>
            <a:schemeClr val="bg1"/>
          </a:solidFill>
        </p:spPr>
        <p:txBody>
          <a:bodyPr wrap="square">
            <a:spAutoFit/>
          </a:bodyPr>
          <a:lstStyle/>
          <a:p>
            <a:pPr algn="ctr"/>
            <a:r>
              <a:rPr lang="ms-MY" sz="2400" i="1" dirty="0"/>
              <a:t>“Sehingga apabila datang hukum Kami, dan air keluar </a:t>
            </a:r>
            <a:r>
              <a:rPr lang="ms-MY" sz="2400" i="1" dirty="0" err="1"/>
              <a:t>memancut-mancut</a:t>
            </a:r>
            <a:r>
              <a:rPr lang="ms-MY" sz="2400" i="1" dirty="0"/>
              <a:t> dari muka bumi, Kami berfirman kepada Nabi </a:t>
            </a:r>
            <a:r>
              <a:rPr lang="ms-MY" sz="2400" i="1" dirty="0" err="1"/>
              <a:t>Nuh</a:t>
            </a:r>
            <a:r>
              <a:rPr lang="ms-MY" sz="2400" i="1" dirty="0"/>
              <a:t>: Bawalah dalam bahtera itu dua dari setiap jenis haiwan berpasangan, dan </a:t>
            </a:r>
            <a:r>
              <a:rPr lang="ms-MY" sz="2400" i="1" dirty="0" err="1"/>
              <a:t>ahlimu</a:t>
            </a:r>
            <a:r>
              <a:rPr lang="ms-MY" sz="2400" i="1" dirty="0"/>
              <a:t> kecuali orang yang telah ditetapkan hukuman atasnya juga bawalah orang beriman. Dan tidak ada orang yang beriman yang turut bersama-samanya, melainkan sedikit sahaja”.</a:t>
            </a:r>
            <a:endParaRPr lang="en-MY" sz="2400" dirty="0"/>
          </a:p>
        </p:txBody>
      </p:sp>
      <p:sp>
        <p:nvSpPr>
          <p:cNvPr id="5" name="Rectangle 4"/>
          <p:cNvSpPr/>
          <p:nvPr/>
        </p:nvSpPr>
        <p:spPr>
          <a:xfrm>
            <a:off x="220216" y="1600200"/>
            <a:ext cx="8771384"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حَتَّىٰ إِذَا جَاءَ أَمْرُنَا وَفَارَ التَّنُّورُ قُلْنَا احْمِلْ فِيهَا مِن كُلٍّ زَوْجَيْنِ اثْنَيْنِ وَأَهْلَكَ إِلَّا مَن سَبَقَ عَلَيْهِ الْقَوْلُ وَمَنْ آمَنَ ۚ وَمَا آمَنَ مَعَهُ إِلَّا قَلِيلٌ </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9397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238780"/>
            <a:ext cx="8744272"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Kepentingan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haiwan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grpSp>
        <p:nvGrpSpPr>
          <p:cNvPr id="4" name="Group 3"/>
          <p:cNvGrpSpPr/>
          <p:nvPr/>
        </p:nvGrpSpPr>
        <p:grpSpPr>
          <a:xfrm>
            <a:off x="762000" y="1577955"/>
            <a:ext cx="3810000" cy="1625600"/>
            <a:chOff x="2169137" y="0"/>
            <a:chExt cx="2731401" cy="1625600"/>
          </a:xfrm>
          <a:solidFill>
            <a:srgbClr val="00B0F0"/>
          </a:solidFill>
        </p:grpSpPr>
        <p:sp>
          <p:nvSpPr>
            <p:cNvPr id="5" name="Rounded Rectangle 4"/>
            <p:cNvSpPr/>
            <p:nvPr/>
          </p:nvSpPr>
          <p:spPr>
            <a:xfrm>
              <a:off x="2169137" y="0"/>
              <a:ext cx="2731401"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Rounded Rectangle 4"/>
            <p:cNvSpPr/>
            <p:nvPr/>
          </p:nvSpPr>
          <p:spPr>
            <a:xfrm>
              <a:off x="2248492" y="79355"/>
              <a:ext cx="257269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Memastikan</a:t>
              </a:r>
              <a:r>
                <a:rPr lang="en-US" sz="26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kelansungan</a:t>
              </a:r>
              <a:r>
                <a:rPr lang="en-US" sz="26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dunia</a:t>
              </a:r>
              <a:r>
                <a:rPr lang="en-US" sz="26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di </a:t>
              </a: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masa</a:t>
              </a:r>
              <a:r>
                <a:rPr lang="en-US" sz="26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akan</a:t>
              </a:r>
              <a:r>
                <a:rPr lang="en-US" sz="26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6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datang</a:t>
              </a:r>
              <a:endParaRPr lang="en-MY" sz="2600" kern="1200" dirty="0">
                <a:ln w="12700">
                  <a:solidFill>
                    <a:schemeClr val="tx1"/>
                  </a:solidFill>
                </a:ln>
                <a:effectLst>
                  <a:glow rad="101600">
                    <a:schemeClr val="bg2">
                      <a:alpha val="60000"/>
                    </a:schemeClr>
                  </a:glow>
                  <a:outerShdw blurRad="38100" dist="38100" dir="2700000" algn="tl">
                    <a:srgbClr val="000000">
                      <a:alpha val="43137"/>
                    </a:srgbClr>
                  </a:outerShdw>
                </a:effectLst>
              </a:endParaRPr>
            </a:p>
          </p:txBody>
        </p:sp>
      </p:grpSp>
      <p:grpSp>
        <p:nvGrpSpPr>
          <p:cNvPr id="7" name="Group 6"/>
          <p:cNvGrpSpPr/>
          <p:nvPr/>
        </p:nvGrpSpPr>
        <p:grpSpPr>
          <a:xfrm>
            <a:off x="1752600" y="3124200"/>
            <a:ext cx="3785755" cy="1625600"/>
            <a:chOff x="103" y="1219199"/>
            <a:chExt cx="4139366" cy="1625600"/>
          </a:xfrm>
          <a:solidFill>
            <a:srgbClr val="92D050"/>
          </a:solidFill>
        </p:grpSpPr>
        <p:sp>
          <p:nvSpPr>
            <p:cNvPr id="8" name="Rounded Rectangle 7"/>
            <p:cNvSpPr/>
            <p:nvPr/>
          </p:nvSpPr>
          <p:spPr>
            <a:xfrm>
              <a:off x="103" y="1219199"/>
              <a:ext cx="4139366"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9" name="Rounded Rectangle 4"/>
            <p:cNvSpPr/>
            <p:nvPr/>
          </p:nvSpPr>
          <p:spPr>
            <a:xfrm>
              <a:off x="79458" y="1298554"/>
              <a:ext cx="3980656"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400" b="1" kern="1200"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Memakmurkan alam</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grpSp>
        <p:nvGrpSpPr>
          <p:cNvPr id="10" name="Group 9"/>
          <p:cNvGrpSpPr/>
          <p:nvPr/>
        </p:nvGrpSpPr>
        <p:grpSpPr>
          <a:xfrm>
            <a:off x="4343400" y="4690237"/>
            <a:ext cx="3785755" cy="1625600"/>
            <a:chOff x="0" y="1219199"/>
            <a:chExt cx="8485909" cy="1625600"/>
          </a:xfrm>
          <a:solidFill>
            <a:schemeClr val="accent4">
              <a:lumMod val="75000"/>
            </a:schemeClr>
          </a:solidFill>
        </p:grpSpPr>
        <p:sp>
          <p:nvSpPr>
            <p:cNvPr id="11" name="Rounded Rectangle 10"/>
            <p:cNvSpPr/>
            <p:nvPr/>
          </p:nvSpPr>
          <p:spPr>
            <a:xfrm>
              <a:off x="0" y="1219199"/>
              <a:ext cx="8485909"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Rounded Rectangle 4"/>
            <p:cNvSpPr/>
            <p:nvPr/>
          </p:nvSpPr>
          <p:spPr>
            <a:xfrm>
              <a:off x="79355" y="1298554"/>
              <a:ext cx="8327199"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ms-MY" sz="2400" b="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Menyediakan makanan untuk manusia</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spTree>
    <p:extLst>
      <p:ext uri="{BB962C8B-B14F-4D97-AF65-F5344CB8AC3E}">
        <p14:creationId xmlns:p14="http://schemas.microsoft.com/office/powerpoint/2010/main" val="2293970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838200" y="2133600"/>
            <a:ext cx="8182004"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Hukum</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memburu</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binatang</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p>
          <a:p>
            <a:pPr algn="ctr">
              <a:defRPr/>
            </a:pP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haram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dimakan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adalah</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haram</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08002"/>
            <a:ext cx="90964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pemburuan</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38199" y="3559320"/>
            <a:ext cx="8182005" cy="1447801"/>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Memburu Binatang yang halal </a:t>
            </a:r>
          </a:p>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dimakan adalah harus</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872521" y="5181600"/>
            <a:ext cx="8182004"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Pihak</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berkuasa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berhak</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melarang</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daripada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memburu</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kerana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kemaslahatan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tertentu</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Flowchart: Predefined Process 6"/>
          <p:cNvSpPr/>
          <p:nvPr/>
        </p:nvSpPr>
        <p:spPr>
          <a:xfrm>
            <a:off x="152400" y="1066800"/>
            <a:ext cx="6477000" cy="838200"/>
          </a:xfrm>
          <a:prstGeom prst="flowChartPredefinedProcess">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err="1" smtClean="0"/>
              <a:t>Mesyuarat</a:t>
            </a:r>
            <a:r>
              <a:rPr lang="en-US" sz="2600" b="1" dirty="0" smtClean="0"/>
              <a:t> </a:t>
            </a:r>
            <a:r>
              <a:rPr lang="en-US" sz="2600" b="1" dirty="0" err="1" smtClean="0"/>
              <a:t>Jawatankuasa</a:t>
            </a:r>
            <a:r>
              <a:rPr lang="en-US" sz="2600" b="1" dirty="0" smtClean="0"/>
              <a:t> Fatwa </a:t>
            </a:r>
            <a:r>
              <a:rPr lang="en-US" sz="2600" b="1" dirty="0" err="1" smtClean="0"/>
              <a:t>Negeri</a:t>
            </a:r>
            <a:r>
              <a:rPr lang="en-US" sz="2600" b="1" dirty="0" smtClean="0"/>
              <a:t> Terengganu  - 29 Sept 2015</a:t>
            </a:r>
            <a:endParaRPr lang="en-MY" sz="2600" b="1" dirty="0"/>
          </a:p>
        </p:txBody>
      </p:sp>
      <p:sp>
        <p:nvSpPr>
          <p:cNvPr id="8" name="Flowchart: Connector 7"/>
          <p:cNvSpPr/>
          <p:nvPr/>
        </p:nvSpPr>
        <p:spPr>
          <a:xfrm>
            <a:off x="1066800" y="2538350"/>
            <a:ext cx="457200" cy="433450"/>
          </a:xfrm>
          <a:prstGeom prst="flowChartConnector">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9" name="Flowchart: Connector 8"/>
          <p:cNvSpPr/>
          <p:nvPr/>
        </p:nvSpPr>
        <p:spPr>
          <a:xfrm>
            <a:off x="1143000" y="4066495"/>
            <a:ext cx="457200" cy="433450"/>
          </a:xfrm>
          <a:prstGeom prst="flowChartConnector">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10" name="Flowchart: Connector 9"/>
          <p:cNvSpPr/>
          <p:nvPr/>
        </p:nvSpPr>
        <p:spPr>
          <a:xfrm>
            <a:off x="1143000" y="5612575"/>
            <a:ext cx="457200" cy="433450"/>
          </a:xfrm>
          <a:prstGeom prst="flowChartConnector">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229397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838197" y="1660394"/>
            <a:ext cx="8077203"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Hindarilah</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aktiviti</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pemburuan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secara</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haram </a:t>
            </a:r>
            <a:endPar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terkawal</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28600"/>
            <a:ext cx="909640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khatib</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38199" y="3276600"/>
            <a:ext cx="8077201"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Laksanakan amanah Allah dengan </a:t>
            </a:r>
          </a:p>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menguruskan </a:t>
            </a:r>
            <a:r>
              <a:rPr lang="ms-MY" sz="2600" b="1" dirty="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alam sebaik mungkin. </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Notched Right Arrow 5"/>
          <p:cNvSpPr/>
          <p:nvPr/>
        </p:nvSpPr>
        <p:spPr>
          <a:xfrm>
            <a:off x="567720" y="1828800"/>
            <a:ext cx="4915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Notched Right Arrow 6"/>
          <p:cNvSpPr/>
          <p:nvPr/>
        </p:nvSpPr>
        <p:spPr>
          <a:xfrm>
            <a:off x="567720" y="3352800"/>
            <a:ext cx="5677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Rounded Rectangle 7"/>
          <p:cNvSpPr/>
          <p:nvPr/>
        </p:nvSpPr>
        <p:spPr>
          <a:xfrm>
            <a:off x="804550" y="4800600"/>
            <a:ext cx="8182004"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Pihak</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berwajib</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hendaklah</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menguatkuasakan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larangan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pemburuan</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binatang</a:t>
            </a:r>
            <a:r>
              <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liar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dikawal</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Notched Right Arrow 8"/>
          <p:cNvSpPr/>
          <p:nvPr/>
        </p:nvSpPr>
        <p:spPr>
          <a:xfrm>
            <a:off x="567720" y="5029200"/>
            <a:ext cx="5677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9397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238780"/>
            <a:ext cx="8744272" cy="523220"/>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Muhasabah</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grpSp>
        <p:nvGrpSpPr>
          <p:cNvPr id="4" name="Group 3"/>
          <p:cNvGrpSpPr/>
          <p:nvPr/>
        </p:nvGrpSpPr>
        <p:grpSpPr>
          <a:xfrm>
            <a:off x="533400" y="1295400"/>
            <a:ext cx="7331753" cy="1295400"/>
            <a:chOff x="2169137" y="-358755"/>
            <a:chExt cx="2731401" cy="1625600"/>
          </a:xfrm>
          <a:solidFill>
            <a:srgbClr val="00B0F0"/>
          </a:solidFill>
        </p:grpSpPr>
        <p:sp>
          <p:nvSpPr>
            <p:cNvPr id="5" name="Rounded Rectangle 4"/>
            <p:cNvSpPr/>
            <p:nvPr/>
          </p:nvSpPr>
          <p:spPr>
            <a:xfrm>
              <a:off x="2169137" y="-358755"/>
              <a:ext cx="2731401"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Rounded Rectangle 4"/>
            <p:cNvSpPr/>
            <p:nvPr/>
          </p:nvSpPr>
          <p:spPr>
            <a:xfrm>
              <a:off x="2248492" y="-282555"/>
              <a:ext cx="257269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Adakah</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engharapkan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haiwan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buruan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santapan</a:t>
              </a:r>
              <a:r>
                <a:rPr lang="en-US" sz="2400" dirty="0" smtClean="0">
                  <a:ln w="12700">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MY" sz="2400" kern="1200" dirty="0">
                <a:ln w="12700">
                  <a:solidFill>
                    <a:schemeClr val="tx1"/>
                  </a:solidFill>
                </a:ln>
                <a:effectLst>
                  <a:glow rad="101600">
                    <a:schemeClr val="tx1">
                      <a:alpha val="60000"/>
                    </a:schemeClr>
                  </a:glow>
                  <a:outerShdw blurRad="38100" dist="38100" dir="2700000" algn="tl">
                    <a:srgbClr val="000000">
                      <a:alpha val="43137"/>
                    </a:srgbClr>
                  </a:outerShdw>
                </a:effectLst>
              </a:endParaRPr>
            </a:p>
          </p:txBody>
        </p:sp>
      </p:grpSp>
      <p:grpSp>
        <p:nvGrpSpPr>
          <p:cNvPr id="7" name="Group 6"/>
          <p:cNvGrpSpPr/>
          <p:nvPr/>
        </p:nvGrpSpPr>
        <p:grpSpPr>
          <a:xfrm>
            <a:off x="457200" y="2743200"/>
            <a:ext cx="7367156" cy="1371600"/>
            <a:chOff x="103" y="1219199"/>
            <a:chExt cx="4139366" cy="1625600"/>
          </a:xfrm>
          <a:solidFill>
            <a:srgbClr val="92D050"/>
          </a:solidFill>
        </p:grpSpPr>
        <p:sp>
          <p:nvSpPr>
            <p:cNvPr id="8" name="Rounded Rectangle 7"/>
            <p:cNvSpPr/>
            <p:nvPr/>
          </p:nvSpPr>
          <p:spPr>
            <a:xfrm>
              <a:off x="103" y="1219199"/>
              <a:ext cx="4139366"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9" name="Rounded Rectangle 4"/>
            <p:cNvSpPr/>
            <p:nvPr/>
          </p:nvSpPr>
          <p:spPr>
            <a:xfrm>
              <a:off x="79458" y="1298554"/>
              <a:ext cx="3980656"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400" b="1" kern="12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Adakah kita amat perlukan kulit, gading dan tanduk sebagai pakaian dan perhiasan?</a:t>
              </a:r>
              <a:endParaRPr lang="en-MY" sz="2400" kern="1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grpSp>
      <p:grpSp>
        <p:nvGrpSpPr>
          <p:cNvPr id="10" name="Group 9"/>
          <p:cNvGrpSpPr/>
          <p:nvPr/>
        </p:nvGrpSpPr>
        <p:grpSpPr>
          <a:xfrm>
            <a:off x="2209800" y="4419600"/>
            <a:ext cx="6248400" cy="1625600"/>
            <a:chOff x="-3586907" y="1219199"/>
            <a:chExt cx="12072816" cy="1625600"/>
          </a:xfrm>
          <a:solidFill>
            <a:schemeClr val="accent4">
              <a:lumMod val="75000"/>
            </a:schemeClr>
          </a:solidFill>
        </p:grpSpPr>
        <p:sp>
          <p:nvSpPr>
            <p:cNvPr id="11" name="Rounded Rectangle 10"/>
            <p:cNvSpPr/>
            <p:nvPr/>
          </p:nvSpPr>
          <p:spPr>
            <a:xfrm>
              <a:off x="0" y="1219199"/>
              <a:ext cx="8485909"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Rounded Rectangle 4"/>
            <p:cNvSpPr/>
            <p:nvPr/>
          </p:nvSpPr>
          <p:spPr>
            <a:xfrm>
              <a:off x="-3586907" y="1298554"/>
              <a:ext cx="1199346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Hakikatnya, makanan, perhiasan dan haiwan boleh </a:t>
              </a:r>
              <a:r>
                <a:rPr lang="ms-MY"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diperolehi</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daripada hasil perindustrian moden</a:t>
              </a:r>
              <a:endParaRPr lang="en-MY" sz="2400" kern="12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grpSp>
      <p:sp>
        <p:nvSpPr>
          <p:cNvPr id="13" name="Bent-Up Arrow 12"/>
          <p:cNvSpPr/>
          <p:nvPr/>
        </p:nvSpPr>
        <p:spPr>
          <a:xfrm rot="5400000">
            <a:off x="1289601" y="3991245"/>
            <a:ext cx="1196154" cy="1184556"/>
          </a:xfrm>
          <a:prstGeom prst="bentUp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MY">
              <a:effectLst>
                <a:glow rad="101600">
                  <a:schemeClr val="tx1">
                    <a:alpha val="60000"/>
                  </a:schemeClr>
                </a:glow>
              </a:effectLst>
            </a:endParaRPr>
          </a:p>
        </p:txBody>
      </p:sp>
    </p:spTree>
    <p:extLst>
      <p:ext uri="{BB962C8B-B14F-4D97-AF65-F5344CB8AC3E}">
        <p14:creationId xmlns:p14="http://schemas.microsoft.com/office/powerpoint/2010/main" val="229397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41196"/>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Maaidah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94</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3992940"/>
            <a:ext cx="8600256" cy="2308324"/>
          </a:xfrm>
          <a:prstGeom prst="rect">
            <a:avLst/>
          </a:prstGeom>
          <a:solidFill>
            <a:schemeClr val="bg1"/>
          </a:solidFill>
        </p:spPr>
        <p:txBody>
          <a:bodyPr wrap="square">
            <a:spAutoFit/>
          </a:bodyPr>
          <a:lstStyle/>
          <a:p>
            <a:pPr algn="ctr"/>
            <a:r>
              <a:rPr lang="ms-MY" sz="2400" dirty="0"/>
              <a:t>“Wahai orang yang beriman! Sesungguhnya Allah akan menguji kamu dengan sesuatu dari binatang buruan yang mudah ditangkap oleh </a:t>
            </a:r>
            <a:r>
              <a:rPr lang="ms-MY" sz="2400" dirty="0" err="1"/>
              <a:t>tanganmu</a:t>
            </a:r>
            <a:r>
              <a:rPr lang="ms-MY" sz="2400" dirty="0"/>
              <a:t> dan </a:t>
            </a:r>
            <a:r>
              <a:rPr lang="ms-MY" sz="2400" dirty="0" err="1"/>
              <a:t>lembingmu</a:t>
            </a:r>
            <a:r>
              <a:rPr lang="ms-MY" sz="2400" dirty="0"/>
              <a:t>, supaya Allah ketahui sesiapa yang takut </a:t>
            </a:r>
            <a:r>
              <a:rPr lang="ms-MY" sz="2400" dirty="0" err="1"/>
              <a:t>kepada-Nya</a:t>
            </a:r>
            <a:r>
              <a:rPr lang="ms-MY" sz="2400" dirty="0"/>
              <a:t> semasa ia tidak </a:t>
            </a:r>
            <a:r>
              <a:rPr lang="ms-MY" sz="2400" dirty="0" err="1"/>
              <a:t>melihat-Nya</a:t>
            </a:r>
            <a:r>
              <a:rPr lang="ms-MY" sz="2400" dirty="0"/>
              <a:t> dan semasa ia tidak dilihat orang. Oleh itu sesiapa yang melampaui batas sesudah yang demikian maka baginya azab yang tidak terperi sakitnya”.</a:t>
            </a:r>
            <a:endParaRPr lang="en-MY" sz="2400" b="1" dirty="0"/>
          </a:p>
        </p:txBody>
      </p:sp>
      <p:sp>
        <p:nvSpPr>
          <p:cNvPr id="5" name="Rectangle 4"/>
          <p:cNvSpPr/>
          <p:nvPr/>
        </p:nvSpPr>
        <p:spPr>
          <a:xfrm>
            <a:off x="288032" y="1651338"/>
            <a:ext cx="8532440"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لَيَبْلُوَنَّكُمُ اللَّهُ بِشَيْءٍ مِّنَ الصَّيْدِ تَنَالُهُ أَيْدِيكُمْ وَرِمَاحُكُمْ لِيَعْلَمَ اللَّهُ مَن يَخَافُهُ بِالْغَيْبِ ۚ فَمَنِ اعْتَدَىٰ بَعْدَ ذَٰلِكَ فَلَهُ عَذَابٌ أَلِيمٌ</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600200"/>
            <a:ext cx="8676456" cy="3785652"/>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ﻓِﻲْ اﻟْﻜِﺘَﺎبِ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وَاﻟﺴﱡﻨﱠﺔ</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وَﻧـَﻔَﻌَﻨِﻲْ وَإِﻳﱠﺎﻛُﻢْ ﺑِﺎﻵْﻳَﺎتِ وَاﻟْﺤِﻜْﻤَﺔ،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وَلَكُمْ وَلِسَائِرِ الْمُسْلِمِيْنَ وَالْمُسْلِمَاتِ فَاسْتَغْفِرُوْهُ</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إِنَّهُ هُوَ الْغَفُوْرُ الرَّحِيْمُ</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6316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8768" y="1521311"/>
            <a:ext cx="8460432" cy="2400657"/>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960729"/>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2860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29397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3828199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3679939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183232"/>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565464"/>
            <a:ext cx="8460432" cy="2015936"/>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72440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06316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1524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193554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419600"/>
            <a:ext cx="8286808" cy="1446550"/>
          </a:xfrm>
          <a:prstGeom prst="rect">
            <a:avLst/>
          </a:prstGeom>
          <a:no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52633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0"/>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93554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267200"/>
            <a:ext cx="8286808" cy="1938992"/>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52633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011740"/>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9799"/>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5263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40565803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35634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18030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299836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1642860"/>
            <a:ext cx="8748464" cy="1754326"/>
          </a:xfrm>
          <a:prstGeom prst="rect">
            <a:avLst/>
          </a:prstGeom>
          <a:solidFill>
            <a:schemeClr val="lt1">
              <a:alpha val="71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160055"/>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2302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3970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36402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955868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59349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971108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814255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756799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500601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143658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903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810191"/>
            <a:ext cx="9144000" cy="6047809"/>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05</a:t>
            </a:r>
            <a:r>
              <a:rPr lang="en-MY" sz="1600" b="1" dirty="0" smtClean="0">
                <a:solidFill>
                  <a:prstClr val="black"/>
                </a:solidFill>
                <a:effectLst>
                  <a:outerShdw blurRad="38100" dist="38100" dir="2700000" algn="tl">
                    <a:srgbClr val="000000">
                      <a:alpha val="43137"/>
                    </a:srgbClr>
                  </a:outerShdw>
                </a:effectLst>
                <a:cs typeface="Arial" charset="0"/>
              </a:rPr>
              <a:t>/10/2018</a:t>
            </a:r>
          </a:p>
          <a:p>
            <a:pPr algn="ctr">
              <a:defRPr/>
            </a:pP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rPr>
              <a:t>MENGHARGAI PERANAN HAIWAN UTK KESINAMBUNGAN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ALAM</a:t>
            </a:r>
          </a:p>
          <a:p>
            <a:pPr algn="ctr">
              <a:defRPr/>
            </a:pP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TIADA </a:t>
            </a:r>
            <a:r>
              <a:rPr lang="en-MY" sz="1700" b="1" dirty="0">
                <a:solidFill>
                  <a:prstClr val="black"/>
                </a:solidFill>
                <a:effectLst>
                  <a:outerShdw blurRad="38100" dist="38100" dir="2700000" algn="tl">
                    <a:srgbClr val="000000">
                      <a:alpha val="43137"/>
                    </a:srgbClr>
                  </a:outerShdw>
                </a:effectLst>
                <a:cs typeface="Arial" charset="0"/>
              </a:rPr>
              <a:t>SUATUPUN MAKHLUK DICIPTA TANPA HIKMAT. DEMIKIANLAH HAIWAN, MAKHLUK ALLAH,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MENYUMBANG KESINAMBUNGAN BUMI DI SAMPING MEMBERI MANFAAT </a:t>
            </a:r>
            <a:r>
              <a:rPr lang="en-MY" sz="1700" b="1" dirty="0" smtClean="0">
                <a:solidFill>
                  <a:prstClr val="black"/>
                </a:solidFill>
                <a:effectLst>
                  <a:outerShdw blurRad="38100" dist="38100" dir="2700000" algn="tl">
                    <a:srgbClr val="000000">
                      <a:alpha val="43137"/>
                    </a:srgbClr>
                  </a:outerShdw>
                </a:effectLst>
                <a:cs typeface="Arial" charset="0"/>
              </a:rPr>
              <a:t>KEPADA </a:t>
            </a:r>
            <a:r>
              <a:rPr lang="en-MY" sz="1700" b="1" dirty="0">
                <a:solidFill>
                  <a:prstClr val="black"/>
                </a:solidFill>
                <a:effectLst>
                  <a:outerShdw blurRad="38100" dist="38100" dir="2700000" algn="tl">
                    <a:srgbClr val="000000">
                      <a:alpha val="43137"/>
                    </a:srgbClr>
                  </a:outerShdw>
                </a:effectLst>
                <a:cs typeface="Arial" charset="0"/>
              </a:rPr>
              <a:t>MANUSIA</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KINI, </a:t>
            </a:r>
            <a:r>
              <a:rPr lang="en-MY" sz="1700" b="1" dirty="0">
                <a:solidFill>
                  <a:prstClr val="black"/>
                </a:solidFill>
                <a:effectLst>
                  <a:outerShdw blurRad="38100" dist="38100" dir="2700000" algn="tl">
                    <a:srgbClr val="000000">
                      <a:alpha val="43137"/>
                    </a:srgbClr>
                  </a:outerShdw>
                </a:effectLst>
                <a:cs typeface="Arial" charset="0"/>
              </a:rPr>
              <a:t>SEBAHAGIAN BESAR KEPERLUAN MANUSIA DIPENUHI OLEH AKTIVITI PENTERNAKAAN HAIWAN, NAMUN MASIH ADA KEGIATAN MEMBURU HAIWAN LIAR KERANA HOBI ATAU UNTUK </a:t>
            </a:r>
            <a:r>
              <a:rPr lang="en-MY" sz="1700" b="1" dirty="0" smtClean="0">
                <a:solidFill>
                  <a:prstClr val="black"/>
                </a:solidFill>
                <a:effectLst>
                  <a:outerShdw blurRad="38100" dist="38100" dir="2700000" algn="tl">
                    <a:srgbClr val="000000">
                      <a:alpha val="43137"/>
                    </a:srgbClr>
                  </a:outerShdw>
                </a:effectLst>
                <a:cs typeface="Arial" charset="0"/>
              </a:rPr>
              <a:t>MERAIH </a:t>
            </a:r>
            <a:r>
              <a:rPr lang="en-MY" sz="1700" b="1" dirty="0">
                <a:solidFill>
                  <a:prstClr val="black"/>
                </a:solidFill>
                <a:effectLst>
                  <a:outerShdw blurRad="38100" dist="38100" dir="2700000" algn="tl">
                    <a:srgbClr val="000000">
                      <a:alpha val="43137"/>
                    </a:srgbClr>
                  </a:outerShdw>
                </a:effectLst>
                <a:cs typeface="Arial" charset="0"/>
              </a:rPr>
              <a:t>KEUNTUNGAN ATAS PERMINTAAN KERANA HOBI ATAU GOLONGAN MEWAH </a:t>
            </a:r>
            <a:r>
              <a:rPr lang="en-MY" sz="1700" b="1" dirty="0" smtClean="0">
                <a:solidFill>
                  <a:prstClr val="black"/>
                </a:solidFill>
                <a:effectLst>
                  <a:outerShdw blurRad="38100" dist="38100" dir="2700000" algn="tl">
                    <a:srgbClr val="000000">
                      <a:alpha val="43137"/>
                    </a:srgbClr>
                  </a:outerShdw>
                </a:effectLst>
                <a:cs typeface="Arial" charset="0"/>
              </a:rPr>
              <a:t>YANG MENCARI </a:t>
            </a:r>
            <a:r>
              <a:rPr lang="en-MY" sz="1700" b="1" dirty="0">
                <a:solidFill>
                  <a:prstClr val="black"/>
                </a:solidFill>
                <a:effectLst>
                  <a:outerShdw blurRad="38100" dist="38100" dir="2700000" algn="tl">
                    <a:srgbClr val="000000">
                      <a:alpha val="43137"/>
                    </a:srgbClr>
                  </a:outerShdw>
                </a:effectLst>
                <a:cs typeface="Arial" charset="0"/>
              </a:rPr>
              <a:t>KELAINAN. AKIBATNYA HAIWAN LIAR TERDEDAH </a:t>
            </a:r>
            <a:r>
              <a:rPr lang="en-MY" sz="1700" b="1" dirty="0" smtClean="0">
                <a:solidFill>
                  <a:prstClr val="black"/>
                </a:solidFill>
                <a:effectLst>
                  <a:outerShdw blurRad="38100" dist="38100" dir="2700000" algn="tl">
                    <a:srgbClr val="000000">
                      <a:alpha val="43137"/>
                    </a:srgbClr>
                  </a:outerShdw>
                </a:effectLst>
                <a:cs typeface="Arial" charset="0"/>
              </a:rPr>
              <a:t>KEPADA </a:t>
            </a:r>
            <a:r>
              <a:rPr lang="en-MY" sz="1700" b="1" dirty="0">
                <a:solidFill>
                  <a:prstClr val="black"/>
                </a:solidFill>
                <a:effectLst>
                  <a:outerShdw blurRad="38100" dist="38100" dir="2700000" algn="tl">
                    <a:srgbClr val="000000">
                      <a:alpha val="43137"/>
                    </a:srgbClr>
                  </a:outerShdw>
                </a:effectLst>
                <a:cs typeface="Arial" charset="0"/>
              </a:rPr>
              <a:t>KEPUPUSAN</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SEBAGAI UMAT </a:t>
            </a:r>
            <a:r>
              <a:rPr lang="en-MY" sz="1700" b="1" dirty="0">
                <a:solidFill>
                  <a:prstClr val="black"/>
                </a:solidFill>
                <a:effectLst>
                  <a:outerShdw blurRad="38100" dist="38100" dir="2700000" algn="tl">
                    <a:srgbClr val="000000">
                      <a:alpha val="43137"/>
                    </a:srgbClr>
                  </a:outerShdw>
                </a:effectLst>
                <a:cs typeface="Arial" charset="0"/>
              </a:rPr>
              <a:t>ISLAM, PERLU MENGHAYATI PRINSIP </a:t>
            </a:r>
            <a:r>
              <a:rPr lang="ar-SA" sz="1700" b="1" dirty="0">
                <a:solidFill>
                  <a:prstClr val="black"/>
                </a:solidFill>
                <a:effectLst>
                  <a:outerShdw blurRad="38100" dist="38100" dir="2700000" algn="tl">
                    <a:srgbClr val="000000">
                      <a:alpha val="43137"/>
                    </a:srgbClr>
                  </a:outerShdw>
                </a:effectLst>
                <a:cs typeface="Arial" charset="0"/>
              </a:rPr>
              <a:t>رحمة للعالمين  </a:t>
            </a:r>
            <a:r>
              <a:rPr lang="en-US" sz="1700" b="1" dirty="0" smtClean="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MERUPAKAN BUDAYA PARA NABI SEPERTI NABI NUH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BERUSAHA MENYELEMATKAN SPESIS HAIWAN. SESUAI </a:t>
            </a:r>
            <a:r>
              <a:rPr lang="en-MY" sz="1700" b="1" dirty="0" smtClean="0">
                <a:solidFill>
                  <a:prstClr val="black"/>
                </a:solidFill>
                <a:effectLst>
                  <a:outerShdw blurRad="38100" dist="38100" dir="2700000" algn="tl">
                    <a:srgbClr val="000000">
                      <a:alpha val="43137"/>
                    </a:srgbClr>
                  </a:outerShdw>
                </a:effectLst>
                <a:cs typeface="Arial" charset="0"/>
              </a:rPr>
              <a:t>DENGAN </a:t>
            </a:r>
            <a:r>
              <a:rPr lang="en-MY" sz="1700" b="1" dirty="0">
                <a:solidFill>
                  <a:prstClr val="black"/>
                </a:solidFill>
                <a:effectLst>
                  <a:outerShdw blurRad="38100" dist="38100" dir="2700000" algn="tl">
                    <a:srgbClr val="000000">
                      <a:alpha val="43137"/>
                    </a:srgbClr>
                  </a:outerShdw>
                </a:effectLst>
                <a:cs typeface="Arial" charset="0"/>
              </a:rPr>
              <a:t>PRINSIP </a:t>
            </a:r>
            <a:r>
              <a:rPr lang="en-MY" sz="1700" b="1" dirty="0" smtClean="0">
                <a:solidFill>
                  <a:prstClr val="black"/>
                </a:solidFill>
                <a:effectLst>
                  <a:outerShdw blurRad="38100" dist="38100" dir="2700000" algn="tl">
                    <a:srgbClr val="000000">
                      <a:alpha val="43137"/>
                    </a:srgbClr>
                  </a:outerShdw>
                </a:effectLst>
                <a:cs typeface="Arial" charset="0"/>
              </a:rPr>
              <a:t>INI, </a:t>
            </a:r>
            <a:r>
              <a:rPr lang="en-MY" sz="1700" b="1" dirty="0">
                <a:solidFill>
                  <a:prstClr val="black"/>
                </a:solidFill>
                <a:effectLst>
                  <a:outerShdw blurRad="38100" dist="38100" dir="2700000" algn="tl">
                    <a:srgbClr val="000000">
                      <a:alpha val="43137"/>
                    </a:srgbClr>
                  </a:outerShdw>
                </a:effectLst>
                <a:cs typeface="Arial" charset="0"/>
              </a:rPr>
              <a:t>KERAJAAN MEWARTAKAN AKTA HIDUPAN LIAR </a:t>
            </a:r>
            <a:r>
              <a:rPr lang="en-MY" sz="1700" b="1" dirty="0" smtClean="0">
                <a:solidFill>
                  <a:prstClr val="black"/>
                </a:solidFill>
                <a:effectLst>
                  <a:outerShdw blurRad="38100" dist="38100" dir="2700000" algn="tl">
                    <a:srgbClr val="000000">
                      <a:alpha val="43137"/>
                    </a:srgbClr>
                  </a:outerShdw>
                </a:effectLst>
                <a:cs typeface="Arial" charset="0"/>
              </a:rPr>
              <a:t>2010.</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SETIAP </a:t>
            </a:r>
            <a:r>
              <a:rPr lang="en-MY" sz="1700" b="1" dirty="0">
                <a:solidFill>
                  <a:prstClr val="black"/>
                </a:solidFill>
                <a:effectLst>
                  <a:outerShdw blurRad="38100" dist="38100" dir="2700000" algn="tl">
                    <a:srgbClr val="000000">
                      <a:alpha val="43137"/>
                    </a:srgbClr>
                  </a:outerShdw>
                </a:effectLst>
                <a:cs typeface="Arial" charset="0"/>
              </a:rPr>
              <a:t>MUSLIM SEWAJIBNYA SEDAR KEPENTINGAN HAIWAN DAN PERLU DIBIARKAN HIDUP DALAM DUNIANYA DEMI KEMASLAHATAN ALAM DI SAMPING FAKTOR-FAKTOR BERIKUT.  </a:t>
            </a:r>
            <a:endParaRPr lang="en-MY" sz="1700" b="1" dirty="0" smtClean="0">
              <a:solidFill>
                <a:prstClr val="black"/>
              </a:solidFill>
              <a:effectLst>
                <a:outerShdw blurRad="38100" dist="38100" dir="2700000" algn="tl">
                  <a:srgbClr val="000000">
                    <a:alpha val="43137"/>
                  </a:srgbClr>
                </a:outerShdw>
              </a:effectLst>
              <a:cs typeface="Arial" charset="0"/>
            </a:endParaRPr>
          </a:p>
          <a:p>
            <a:pPr algn="just">
              <a:defRPr/>
            </a:pP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i</a:t>
            </a:r>
            <a:r>
              <a:rPr lang="en-MY" sz="1700" b="1" dirty="0">
                <a:solidFill>
                  <a:prstClr val="black"/>
                </a:solidFill>
                <a:effectLst>
                  <a:outerShdw blurRad="38100" dist="38100" dir="2700000" algn="tl">
                    <a:srgbClr val="000000">
                      <a:alpha val="43137"/>
                    </a:srgbClr>
                  </a:outerShdw>
                </a:effectLst>
                <a:cs typeface="Arial" charset="0"/>
              </a:rPr>
              <a:t>. JAWATANKUASA FATWA NEGERI </a:t>
            </a:r>
            <a:r>
              <a:rPr lang="en-MY" sz="1700" b="1" dirty="0" smtClean="0">
                <a:solidFill>
                  <a:prstClr val="black"/>
                </a:solidFill>
                <a:effectLst>
                  <a:outerShdw blurRad="38100" dist="38100" dir="2700000" algn="tl">
                    <a:srgbClr val="000000">
                      <a:alpha val="43137"/>
                    </a:srgbClr>
                  </a:outerShdw>
                </a:effectLst>
                <a:cs typeface="Arial" charset="0"/>
              </a:rPr>
              <a:t>TERENGGANU MENGHUKUM </a:t>
            </a:r>
            <a:r>
              <a:rPr lang="en-MY" sz="1700" b="1" dirty="0">
                <a:solidFill>
                  <a:prstClr val="black"/>
                </a:solidFill>
                <a:effectLst>
                  <a:outerShdw blurRad="38100" dist="38100" dir="2700000" algn="tl">
                    <a:srgbClr val="000000">
                      <a:alpha val="43137"/>
                    </a:srgbClr>
                  </a:outerShdw>
                </a:effectLst>
                <a:cs typeface="Arial" charset="0"/>
              </a:rPr>
              <a:t>HARAM MELANGGAR </a:t>
            </a:r>
            <a:r>
              <a:rPr lang="en-MY" sz="1700" b="1" dirty="0" smtClean="0">
                <a:solidFill>
                  <a:prstClr val="black"/>
                </a:solidFill>
                <a:effectLst>
                  <a:outerShdw blurRad="38100" dist="38100" dir="2700000" algn="tl">
                    <a:srgbClr val="000000">
                      <a:alpha val="43137"/>
                    </a:srgbClr>
                  </a:outerShdw>
                </a:effectLst>
                <a:cs typeface="Arial" charset="0"/>
              </a:rPr>
              <a:t>	    PERINTAH  PIHAK </a:t>
            </a:r>
            <a:r>
              <a:rPr lang="en-MY" sz="1700" b="1" dirty="0">
                <a:solidFill>
                  <a:prstClr val="black"/>
                </a:solidFill>
                <a:effectLst>
                  <a:outerShdw blurRad="38100" dist="38100" dir="2700000" algn="tl">
                    <a:srgbClr val="000000">
                      <a:alpha val="43137"/>
                    </a:srgbClr>
                  </a:outerShdw>
                </a:effectLst>
                <a:cs typeface="Arial" charset="0"/>
              </a:rPr>
              <a:t>BERKUASA </a:t>
            </a:r>
            <a:r>
              <a:rPr lang="en-MY" sz="1700" b="1" dirty="0" smtClean="0">
                <a:solidFill>
                  <a:prstClr val="black"/>
                </a:solidFill>
                <a:effectLst>
                  <a:outerShdw blurRad="38100" dist="38100" dir="2700000" algn="tl">
                    <a:srgbClr val="000000">
                      <a:alpha val="43137"/>
                    </a:srgbClr>
                  </a:outerShdw>
                </a:effectLst>
                <a:cs typeface="Arial" charset="0"/>
              </a:rPr>
              <a:t>YANG MELARANG PEMBURUAN </a:t>
            </a:r>
            <a:r>
              <a:rPr lang="en-MY" sz="1700" b="1" dirty="0">
                <a:solidFill>
                  <a:prstClr val="black"/>
                </a:solidFill>
                <a:effectLst>
                  <a:outerShdw blurRad="38100" dist="38100" dir="2700000" algn="tl">
                    <a:srgbClr val="000000">
                      <a:alpha val="43137"/>
                    </a:srgbClr>
                  </a:outerShdw>
                </a:effectLst>
                <a:cs typeface="Arial" charset="0"/>
              </a:rPr>
              <a:t>HAIWAN LIAR. </a:t>
            </a:r>
            <a:endParaRPr lang="en-MY" sz="1700" b="1" dirty="0" smtClean="0">
              <a:solidFill>
                <a:prstClr val="black"/>
              </a:solidFill>
              <a:effectLst>
                <a:outerShdw blurRad="38100" dist="38100" dir="2700000" algn="tl">
                  <a:srgbClr val="000000">
                    <a:alpha val="43137"/>
                  </a:srgbClr>
                </a:outerShdw>
              </a:effectLst>
              <a:cs typeface="Arial" charset="0"/>
            </a:endParaRPr>
          </a:p>
          <a:p>
            <a:pPr algn="just">
              <a:defRPr/>
            </a:pPr>
            <a:r>
              <a:rPr lang="en-MY" sz="1700" b="1" dirty="0">
                <a:solidFill>
                  <a:prstClr val="black"/>
                </a:solidFill>
                <a:effectLst>
                  <a:outerShdw blurRad="38100" dist="38100" dir="2700000" algn="tl">
                    <a:srgbClr val="000000">
                      <a:alpha val="43137"/>
                    </a:srgbClr>
                  </a:outerShdw>
                </a:effectLst>
                <a:cs typeface="Arial" charset="0"/>
              </a:rPr>
              <a:t>	</a:t>
            </a:r>
            <a:r>
              <a:rPr lang="en-MY" sz="1700" b="1" dirty="0" smtClean="0">
                <a:solidFill>
                  <a:prstClr val="black"/>
                </a:solidFill>
                <a:effectLst>
                  <a:outerShdw blurRad="38100" dist="38100" dir="2700000" algn="tl">
                    <a:srgbClr val="000000">
                      <a:alpha val="43137"/>
                    </a:srgbClr>
                  </a:outerShdw>
                </a:effectLst>
                <a:cs typeface="Arial" charset="0"/>
              </a:rPr>
              <a:t>Ii</a:t>
            </a:r>
            <a:r>
              <a:rPr lang="en-MY" sz="1700" b="1" dirty="0">
                <a:solidFill>
                  <a:prstClr val="black"/>
                </a:solidFill>
                <a:effectLst>
                  <a:outerShdw blurRad="38100" dist="38100" dir="2700000" algn="tl">
                    <a:srgbClr val="000000">
                      <a:alpha val="43137"/>
                    </a:srgbClr>
                  </a:outerShdw>
                </a:effectLst>
                <a:cs typeface="Arial" charset="0"/>
              </a:rPr>
              <a:t>. KEPERLUAN DARIPADA HAIWAN DAPAT DIPENUHI </a:t>
            </a:r>
            <a:r>
              <a:rPr lang="en-MY" sz="1700" b="1" dirty="0" smtClean="0">
                <a:solidFill>
                  <a:prstClr val="black"/>
                </a:solidFill>
                <a:effectLst>
                  <a:outerShdw blurRad="38100" dist="38100" dir="2700000" algn="tl">
                    <a:srgbClr val="000000">
                      <a:alpha val="43137"/>
                    </a:srgbClr>
                  </a:outerShdw>
                </a:effectLst>
                <a:cs typeface="Arial" charset="0"/>
              </a:rPr>
              <a:t>MELALUI </a:t>
            </a:r>
            <a:r>
              <a:rPr lang="en-MY" sz="1700" b="1" dirty="0">
                <a:solidFill>
                  <a:prstClr val="black"/>
                </a:solidFill>
                <a:effectLst>
                  <a:outerShdw blurRad="38100" dist="38100" dir="2700000" algn="tl">
                    <a:srgbClr val="000000">
                      <a:alpha val="43137"/>
                    </a:srgbClr>
                  </a:outerShdw>
                </a:effectLst>
                <a:cs typeface="Arial" charset="0"/>
              </a:rPr>
              <a:t>INDUSTRI PENTERNAKAN.</a:t>
            </a:r>
            <a:endParaRPr lang="en-MY" sz="1600"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861691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0624" y="1564719"/>
            <a:ext cx="8531856" cy="1446550"/>
          </a:xfrm>
          <a:prstGeom prst="rect">
            <a:avLst/>
          </a:prstGeom>
          <a:solidFill>
            <a:schemeClr val="lt1">
              <a:alpha val="58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سَيِّدِنَا مُحَمَّدٍ وَعَلَى آلِهِ وَصَحْبِهِ وَمَنْ تَبِعَهُمْ بِإِحْسَانٍ إِلَى يَوْمِ الدِّيْن.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079319"/>
            <a:ext cx="8286808"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5476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9397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736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1931838"/>
            <a:ext cx="8686800" cy="769441"/>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وأُوْصِيْكُمْ وَإِيَّاىَ بِتَقْوَى الله فَقَدْ فَازَ الْمُتَّقُوْنَ.</a:t>
            </a:r>
            <a:endParaRPr lang="en-US"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76200" y="3845768"/>
            <a:ext cx="9144000" cy="1569660"/>
          </a:xfrm>
          <a:prstGeom prst="rect">
            <a:avLst/>
          </a:prstGeom>
          <a:noFill/>
          <a:ln w="9525">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229397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858000"/>
          </a:xfrm>
        </p:spPr>
      </p:pic>
    </p:spTree>
    <p:extLst>
      <p:ext uri="{BB962C8B-B14F-4D97-AF65-F5344CB8AC3E}">
        <p14:creationId xmlns:p14="http://schemas.microsoft.com/office/powerpoint/2010/main" val="216083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An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Nahl</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80</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473476"/>
            <a:ext cx="8771384" cy="2308324"/>
          </a:xfrm>
          <a:prstGeom prst="rect">
            <a:avLst/>
          </a:prstGeom>
          <a:solidFill>
            <a:schemeClr val="bg1"/>
          </a:solidFill>
        </p:spPr>
        <p:txBody>
          <a:bodyPr wrap="square">
            <a:spAutoFit/>
          </a:bodyPr>
          <a:lstStyle/>
          <a:p>
            <a:pPr algn="ctr"/>
            <a:r>
              <a:rPr lang="ms-MY" sz="2400" i="1" dirty="0"/>
              <a:t>“Dan Allah jadikan </a:t>
            </a:r>
            <a:r>
              <a:rPr lang="ms-MY" sz="2400" i="1" dirty="0" err="1"/>
              <a:t>bagimu</a:t>
            </a:r>
            <a:r>
              <a:rPr lang="ms-MY" sz="2400" i="1" dirty="0"/>
              <a:t> rumah-rumah sebagai tempat tinggal; dan Ia jadikan bagi kamu kulit-kulit binatang ternak itu khemah-khemah, yang kamu merasa ringan untuk dibawa semasa kamu merantau dan semasa kamu berhenti; dan dari berjenis-jenis bulu binatang ternak itu, berbagai perkakas rumah dan perhiasan, untuk kamu menggunakannya hingga ke suatu masa”.</a:t>
            </a:r>
            <a:endParaRPr lang="en-MY" sz="2400" dirty="0"/>
          </a:p>
        </p:txBody>
      </p:sp>
      <p:sp>
        <p:nvSpPr>
          <p:cNvPr id="5" name="Rectangle 4"/>
          <p:cNvSpPr/>
          <p:nvPr/>
        </p:nvSpPr>
        <p:spPr>
          <a:xfrm>
            <a:off x="220216" y="2287250"/>
            <a:ext cx="8771384"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جَعَلَ لَكُم مِّن بُيُوتِكُمْ سَكَنًا وَجَعَلَ لَكُم مِّن جُلُودِ الْأَنْعَامِ بُيُوتًا تَسْتَخِفُّونَهَا يَوْمَ ظَعْنِكُمْ وَيَوْمَ إِقَامَتِكُمْ ۙ وَمِنْ أَصْوَافِهَا وَأَوْبَارِهَا وَأَشْعَارِهَا أَثَاثًا وَمَتَاعًا إِلَىٰ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Notched Right Arrow 5"/>
          <p:cNvSpPr/>
          <p:nvPr/>
        </p:nvSpPr>
        <p:spPr>
          <a:xfrm>
            <a:off x="304801" y="838200"/>
            <a:ext cx="4800600" cy="1524000"/>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Manfaat</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kewujudan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h</a:t>
            </a:r>
            <a:r>
              <a:rPr lang="en-US" sz="2400" dirty="0" err="1" smtClean="0">
                <a:solidFill>
                  <a:schemeClr val="tx1"/>
                </a:solidFill>
                <a:effectLst>
                  <a:outerShdw blurRad="38100" dist="38100" dir="2700000" algn="tl">
                    <a:srgbClr val="000000">
                      <a:alpha val="43137"/>
                    </a:srgbClr>
                  </a:outerShdw>
                </a:effectLst>
                <a:latin typeface="Arial Black" pitchFamily="34" charset="0"/>
              </a:rPr>
              <a:t>aiwan</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9397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76200"/>
            <a:ext cx="9144000" cy="1015663"/>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Cara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Mendapatkan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Manfaat</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Haiwan</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53718" y="1676399"/>
            <a:ext cx="2786365" cy="914401"/>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Zaman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lampau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4619501" y="4267200"/>
            <a:ext cx="2314699" cy="685800"/>
          </a:xfrm>
          <a:prstGeom prst="roundRect">
            <a:avLst>
              <a:gd name="adj" fmla="val 19735"/>
            </a:avLst>
          </a:prstGeom>
          <a:solidFill>
            <a:schemeClr val="accent3">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Terkini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263236" y="2667000"/>
            <a:ext cx="4384964" cy="954107"/>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i-FI" sz="2800" b="1" dirty="0"/>
              <a:t>Menerusi hasil penternakan </a:t>
            </a:r>
            <a:endParaRPr lang="fi-FI" sz="2800" b="1" dirty="0" smtClean="0"/>
          </a:p>
          <a:p>
            <a:pPr algn="ctr"/>
            <a:r>
              <a:rPr lang="fi-FI" sz="2800" b="1" dirty="0" smtClean="0"/>
              <a:t>dan </a:t>
            </a:r>
            <a:r>
              <a:rPr lang="fi-FI" sz="2800" b="1" dirty="0"/>
              <a:t>pemburuan</a:t>
            </a:r>
          </a:p>
        </p:txBody>
      </p:sp>
      <p:sp>
        <p:nvSpPr>
          <p:cNvPr id="7" name="Rectangle 6"/>
          <p:cNvSpPr/>
          <p:nvPr/>
        </p:nvSpPr>
        <p:spPr>
          <a:xfrm>
            <a:off x="4606636" y="5029200"/>
            <a:ext cx="4384964"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i-FI" sz="2800" b="1" dirty="0"/>
              <a:t>Menerusi </a:t>
            </a:r>
            <a:r>
              <a:rPr lang="fi-FI" sz="2800" b="1" dirty="0" smtClean="0"/>
              <a:t>perusahaan dan perindustrian</a:t>
            </a:r>
            <a:endParaRPr lang="fi-FI" sz="2800" b="1" dirty="0"/>
          </a:p>
        </p:txBody>
      </p:sp>
      <p:sp>
        <p:nvSpPr>
          <p:cNvPr id="8" name="Right Arrow 7"/>
          <p:cNvSpPr/>
          <p:nvPr/>
        </p:nvSpPr>
        <p:spPr>
          <a:xfrm>
            <a:off x="3429000" y="3886200"/>
            <a:ext cx="1143000" cy="22860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9397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0"/>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Aktiviti</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pemburuan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penyebab</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kepupusan</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43000" y="1828800"/>
            <a:ext cx="72147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Singa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harimau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gajah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pupus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066800" y="4419600"/>
            <a:ext cx="7214727" cy="1143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r">
              <a:defRPr/>
            </a:pP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Spesis</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Badak </a:t>
            </a:r>
            <a:r>
              <a:rPr lang="ms-MY"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Sumatera</a:t>
            </a: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diisytiharkan pupus </a:t>
            </a:r>
            <a:r>
              <a:rPr lang="ms-MY" sz="20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Jabatan Hidupan Liar , Sabah</a:t>
            </a:r>
            <a:endParaRPr lang="en-US" sz="20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7-Point Star 5"/>
          <p:cNvSpPr/>
          <p:nvPr/>
        </p:nvSpPr>
        <p:spPr>
          <a:xfrm rot="20054567">
            <a:off x="229553" y="3549246"/>
            <a:ext cx="1779739" cy="762000"/>
          </a:xfrm>
          <a:prstGeom prst="star7">
            <a:avLst/>
          </a:prstGeom>
          <a:ln>
            <a:solidFill>
              <a:schemeClr val="tx1"/>
            </a:solidFill>
          </a:ln>
          <a:effectLst>
            <a:glow rad="101600">
              <a:schemeClr val="bg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rPr>
              <a:t>2017</a:t>
            </a:r>
            <a:endParaRPr lang="en-MY" sz="2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3970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1526</Words>
  <Application>Microsoft Office PowerPoint</Application>
  <PresentationFormat>On-screen Show (4:3)</PresentationFormat>
  <Paragraphs>137</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10</cp:revision>
  <dcterms:created xsi:type="dcterms:W3CDTF">2018-09-25T22:08:18Z</dcterms:created>
  <dcterms:modified xsi:type="dcterms:W3CDTF">2018-10-04T09:27:32Z</dcterms:modified>
</cp:coreProperties>
</file>